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324" autoAdjust="0"/>
  </p:normalViewPr>
  <p:slideViewPr>
    <p:cSldViewPr>
      <p:cViewPr>
        <p:scale>
          <a:sx n="70" d="100"/>
          <a:sy n="70" d="100"/>
        </p:scale>
        <p:origin x="-115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73152-476B-4DC4-80B1-CBE312C458D7}" type="datetimeFigureOut">
              <a:rPr lang="ru-RU" smtClean="0"/>
              <a:pPr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B8AF1-08A3-47B4-B783-32AA4B023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rra-nostra.ru/foto/england/g" TargetMode="External"/><Relationship Id="rId2" Type="http://schemas.openxmlformats.org/officeDocument/2006/relationships/hyperlink" Target="http://www.ecosystema.ru/08nature/world/sc/43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11" Type="http://schemas.openxmlformats.org/officeDocument/2006/relationships/image" Target="../media/image13.gif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5;&#1088;&#1077;&#1079;&#1077;&#1085;&#1090;&#1072;&#1094;&#1080;&#1080;\&#1092;&#1083;&#1086;&#1088;&#1072;%20&#1080;%20&#1092;&#1072;&#1091;&#1085;&#1072;\Forest%20birds%20and%20insects.mp3" TargetMode="Externa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gif"/><Relationship Id="rId9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142852"/>
            <a:ext cx="600075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FLORA AND FAUNA</a:t>
            </a:r>
          </a:p>
          <a:p>
            <a:pPr algn="ctr"/>
            <a:r>
              <a:rPr 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</a:t>
            </a:r>
            <a:r>
              <a:rPr 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 the British Isles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 descr="оз лох несс шотл.jpg"/>
          <p:cNvPicPr>
            <a:picLocks noChangeAspect="1"/>
          </p:cNvPicPr>
          <p:nvPr/>
        </p:nvPicPr>
        <p:blipFill>
          <a:blip r:embed="rId2" cstate="print"/>
          <a:srcRect t="7144"/>
          <a:stretch>
            <a:fillRect/>
          </a:stretch>
        </p:blipFill>
        <p:spPr>
          <a:xfrm>
            <a:off x="500034" y="3071810"/>
            <a:ext cx="4000000" cy="27856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 descr="1255823816_allday.ru_54.jpg"/>
          <p:cNvPicPr>
            <a:picLocks noChangeAspect="1"/>
          </p:cNvPicPr>
          <p:nvPr/>
        </p:nvPicPr>
        <p:blipFill>
          <a:blip r:embed="rId3" cstate="print"/>
          <a:srcRect l="12681" t="9714" r="13043" b="5289"/>
          <a:stretch>
            <a:fillRect/>
          </a:stretch>
        </p:blipFill>
        <p:spPr>
          <a:xfrm>
            <a:off x="5357818" y="4000504"/>
            <a:ext cx="2928958" cy="25003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 descr="terrain-map-of-gb.gif"/>
          <p:cNvPicPr>
            <a:picLocks noChangeAspect="1"/>
          </p:cNvPicPr>
          <p:nvPr/>
        </p:nvPicPr>
        <p:blipFill>
          <a:blip r:embed="rId4" cstate="print"/>
          <a:srcRect l="15261" t="17866"/>
          <a:stretch>
            <a:fillRect/>
          </a:stretch>
        </p:blipFill>
        <p:spPr>
          <a:xfrm>
            <a:off x="6215074" y="-1"/>
            <a:ext cx="2928926" cy="3543279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Использованные ресурсы: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643998" cy="4525963"/>
          </a:xfrm>
          <a:ln w="57150">
            <a:solidFill>
              <a:schemeClr val="accent3">
                <a:lumMod val="50000"/>
              </a:schemeClr>
            </a:solidFill>
            <a:prstDash val="sysDash"/>
          </a:ln>
        </p:spPr>
        <p:txBody>
          <a:bodyPr/>
          <a:lstStyle/>
          <a:p>
            <a:r>
              <a:rPr lang="ru-RU" dirty="0" smtClean="0"/>
              <a:t>УМК</a:t>
            </a:r>
            <a:r>
              <a:rPr lang="en-US" dirty="0" smtClean="0"/>
              <a:t> </a:t>
            </a:r>
            <a:r>
              <a:rPr lang="ru-RU" dirty="0" smtClean="0"/>
              <a:t> О.В.Афанасьевой,</a:t>
            </a:r>
            <a:r>
              <a:rPr lang="en-US" dirty="0" smtClean="0"/>
              <a:t> </a:t>
            </a:r>
            <a:r>
              <a:rPr lang="ru-RU" dirty="0" smtClean="0"/>
              <a:t>И.В.Михеевой </a:t>
            </a:r>
            <a:r>
              <a:rPr lang="en-US" dirty="0" smtClean="0"/>
              <a:t>“English” </a:t>
            </a:r>
            <a:r>
              <a:rPr lang="ru-RU" dirty="0" smtClean="0"/>
              <a:t>для 8 класса, Дрофа, Москва, 2009.</a:t>
            </a:r>
          </a:p>
          <a:p>
            <a:r>
              <a:rPr lang="ru-RU" dirty="0" smtClean="0"/>
              <a:t>Страноведческий справочник  </a:t>
            </a:r>
            <a:r>
              <a:rPr lang="en-US" dirty="0" smtClean="0"/>
              <a:t>English-speaking countries,</a:t>
            </a:r>
            <a:r>
              <a:rPr lang="ru-RU" dirty="0" smtClean="0"/>
              <a:t> Шереметьева А.В., Саратов, Лицей, 2008.</a:t>
            </a:r>
          </a:p>
          <a:p>
            <a:r>
              <a:rPr lang="en-US" dirty="0" smtClean="0">
                <a:hlinkClick r:id="rId2"/>
              </a:rPr>
              <a:t>www.ecosystema.ru/08nature/world/sc/43.htm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www.terra-nostra.ru/foto/england/g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67.jpg"/>
          <p:cNvPicPr>
            <a:picLocks noChangeAspect="1"/>
          </p:cNvPicPr>
          <p:nvPr/>
        </p:nvPicPr>
        <p:blipFill>
          <a:blip r:embed="rId4" cstate="print"/>
          <a:srcRect l="9459" r="52027" b="74740"/>
          <a:stretch>
            <a:fillRect/>
          </a:stretch>
        </p:blipFill>
        <p:spPr>
          <a:xfrm rot="1849075">
            <a:off x="7215206" y="4786322"/>
            <a:ext cx="1357322" cy="138587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19" y="5214950"/>
            <a:ext cx="4637093" cy="55402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2011 </a:t>
            </a:r>
            <a:r>
              <a:rPr lang="ru-RU" sz="1200" dirty="0" smtClean="0"/>
              <a:t>год</a:t>
            </a:r>
            <a:endParaRPr lang="ru-RU" sz="1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906713"/>
            <a:ext cx="9144000" cy="1500187"/>
          </a:xfrm>
        </p:spPr>
        <p:txBody>
          <a:bodyPr/>
          <a:lstStyle/>
          <a:p>
            <a:r>
              <a:rPr lang="ru-RU" dirty="0" smtClean="0"/>
              <a:t>                                    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Презентация выполнена учителем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МОУ «СОШ с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Мизино-Лапшиновка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Татищевского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района Саратовской области»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Огаревой Ольгой Александровной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narciss.png"/>
          <p:cNvPicPr>
            <a:picLocks noChangeAspect="1"/>
          </p:cNvPicPr>
          <p:nvPr/>
        </p:nvPicPr>
        <p:blipFill>
          <a:blip r:embed="rId2" cstate="print"/>
          <a:srcRect b="38426"/>
          <a:stretch>
            <a:fillRect/>
          </a:stretch>
        </p:blipFill>
        <p:spPr>
          <a:xfrm>
            <a:off x="3571868" y="1285860"/>
            <a:ext cx="1437152" cy="16430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7-july-05-flower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380" t="6314" b="8453"/>
          <a:stretch>
            <a:fillRect/>
          </a:stretch>
        </p:blipFill>
        <p:spPr>
          <a:xfrm>
            <a:off x="142844" y="928670"/>
            <a:ext cx="2786082" cy="354274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Содержимое 6" descr="ChelseaFlowerShow14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953134" y="142852"/>
            <a:ext cx="3048021" cy="228601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214281" y="0"/>
            <a:ext cx="2500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u="sng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</a:t>
            </a:r>
            <a:r>
              <a:rPr lang="en-US" sz="5400" b="1" u="sng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lowers</a:t>
            </a:r>
            <a:endParaRPr lang="ru-RU" sz="5400" b="1" u="sng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Рисунок 7" descr="primrose-blu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142852"/>
            <a:ext cx="2259414" cy="16192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Рисунок 8" descr="6600daisy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75132" y="2786059"/>
            <a:ext cx="1518057" cy="121444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 descr="bluebell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43042" y="4572008"/>
            <a:ext cx="2143140" cy="160735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 descr="cornflowe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4572008"/>
            <a:ext cx="2286016" cy="161924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Рисунок 11" descr="одув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2844" y="4572008"/>
            <a:ext cx="1329244" cy="9937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Рисунок 12" descr="сирень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5140" y="4572008"/>
            <a:ext cx="2239549" cy="168115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" name="TextBox 14"/>
          <p:cNvSpPr txBox="1"/>
          <p:nvPr/>
        </p:nvSpPr>
        <p:spPr>
          <a:xfrm>
            <a:off x="1928794" y="6215082"/>
            <a:ext cx="1146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bluebells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071934" y="6215082"/>
            <a:ext cx="131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cornflowers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929454" y="628652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lilac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572396" y="4143380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 daisy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286116" y="171448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primroses</a:t>
            </a:r>
            <a:endParaRPr lang="ru-RU" b="1" dirty="0"/>
          </a:p>
        </p:txBody>
      </p:sp>
      <p:pic>
        <p:nvPicPr>
          <p:cNvPr id="21" name="Рисунок 20" descr="American Beauty Climbing Rose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00364" y="2000240"/>
            <a:ext cx="2762269" cy="207170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2" name="TextBox 21"/>
          <p:cNvSpPr txBox="1"/>
          <p:nvPr/>
        </p:nvSpPr>
        <p:spPr>
          <a:xfrm>
            <a:off x="4572000" y="4143380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ROSES</a:t>
            </a:r>
            <a:endParaRPr lang="ru-RU" sz="2400" b="1" dirty="0"/>
          </a:p>
        </p:txBody>
      </p:sp>
      <p:pic>
        <p:nvPicPr>
          <p:cNvPr id="23" name="Рисунок 22" descr="dom_GeraniumFlower_animation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29322" y="2928934"/>
            <a:ext cx="1428773" cy="107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aa93e783282d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285149" flipH="1">
            <a:off x="-2941" y="5982346"/>
            <a:ext cx="857224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142844" y="5572140"/>
            <a:ext cx="1234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dandelions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215074" y="407194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geranium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5" y="142852"/>
            <a:ext cx="27146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u="sng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Forests</a:t>
            </a:r>
            <a:endParaRPr lang="ru-RU" sz="5400" b="1" u="sng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 descr="1255823738_allday.ru_15.jpg"/>
          <p:cNvPicPr>
            <a:picLocks noChangeAspect="1"/>
          </p:cNvPicPr>
          <p:nvPr/>
        </p:nvPicPr>
        <p:blipFill>
          <a:blip r:embed="rId2" cstate="print"/>
          <a:srcRect r="10937" b="14814"/>
          <a:stretch>
            <a:fillRect/>
          </a:stretch>
        </p:blipFill>
        <p:spPr>
          <a:xfrm>
            <a:off x="5143504" y="142852"/>
            <a:ext cx="3857620" cy="245772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6" descr="el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000108"/>
            <a:ext cx="1809746" cy="241299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TextBox 7"/>
          <p:cNvSpPr txBox="1"/>
          <p:nvPr/>
        </p:nvSpPr>
        <p:spPr>
          <a:xfrm>
            <a:off x="285720" y="350043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Elms</a:t>
            </a:r>
            <a:endParaRPr lang="ru-RU" b="1" dirty="0"/>
          </a:p>
        </p:txBody>
      </p:sp>
      <p:pic>
        <p:nvPicPr>
          <p:cNvPr id="9" name="Рисунок 8" descr="bee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1357298"/>
            <a:ext cx="2762246" cy="207170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TextBox 9"/>
          <p:cNvSpPr txBox="1"/>
          <p:nvPr/>
        </p:nvSpPr>
        <p:spPr>
          <a:xfrm>
            <a:off x="2500298" y="3500438"/>
            <a:ext cx="96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Beeches</a:t>
            </a:r>
            <a:endParaRPr lang="ru-RU" b="1" dirty="0"/>
          </a:p>
        </p:txBody>
      </p:sp>
      <p:pic>
        <p:nvPicPr>
          <p:cNvPr id="11" name="Рисунок 10" descr="oa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2714620"/>
            <a:ext cx="2214578" cy="143450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TextBox 11"/>
          <p:cNvSpPr txBox="1"/>
          <p:nvPr/>
        </p:nvSpPr>
        <p:spPr>
          <a:xfrm>
            <a:off x="6143636" y="421481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Oaks</a:t>
            </a:r>
            <a:endParaRPr lang="ru-RU" b="1" dirty="0"/>
          </a:p>
        </p:txBody>
      </p:sp>
      <p:pic>
        <p:nvPicPr>
          <p:cNvPr id="14" name="Содержимое 13" descr="DSC03518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 t="5882" r="9803"/>
          <a:stretch>
            <a:fillRect/>
          </a:stretch>
        </p:blipFill>
        <p:spPr>
          <a:xfrm>
            <a:off x="785786" y="4000504"/>
            <a:ext cx="1643074" cy="228599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" name="TextBox 14"/>
          <p:cNvSpPr txBox="1"/>
          <p:nvPr/>
        </p:nvSpPr>
        <p:spPr>
          <a:xfrm>
            <a:off x="1000100" y="6357958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Pines</a:t>
            </a:r>
            <a:endParaRPr lang="ru-RU" sz="2000" b="1" dirty="0"/>
          </a:p>
        </p:txBody>
      </p:sp>
      <p:pic>
        <p:nvPicPr>
          <p:cNvPr id="16" name="Рисунок 15" descr="Birch_Kam_Sm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926" y="4429132"/>
            <a:ext cx="2478952" cy="186344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7" name="TextBox 16"/>
          <p:cNvSpPr txBox="1"/>
          <p:nvPr/>
        </p:nvSpPr>
        <p:spPr>
          <a:xfrm>
            <a:off x="2928926" y="6357958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Birches</a:t>
            </a:r>
            <a:endParaRPr lang="ru-RU" sz="2000" b="1" dirty="0"/>
          </a:p>
        </p:txBody>
      </p:sp>
      <p:pic>
        <p:nvPicPr>
          <p:cNvPr id="18" name="Рисунок 17" descr="ek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43768" y="4286256"/>
            <a:ext cx="1787509" cy="196179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9" name="TextBox 18"/>
          <p:cNvSpPr txBox="1"/>
          <p:nvPr/>
        </p:nvSpPr>
        <p:spPr>
          <a:xfrm>
            <a:off x="7358082" y="6286520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Firs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red_de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901736" y="142853"/>
            <a:ext cx="3066053" cy="235745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Содержимое 6" descr="Hedgeho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071802" y="2928934"/>
            <a:ext cx="2102718" cy="144953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Прямоугольник 4"/>
          <p:cNvSpPr/>
          <p:nvPr/>
        </p:nvSpPr>
        <p:spPr>
          <a:xfrm>
            <a:off x="142845" y="142852"/>
            <a:ext cx="2571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u="sng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Fauna</a:t>
            </a:r>
            <a:endParaRPr lang="ru-RU" sz="5400" b="1" u="sng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Рисунок 7" descr="Rabbit1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500174"/>
            <a:ext cx="1939332" cy="192562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8" descr="hares.jpg"/>
          <p:cNvPicPr>
            <a:picLocks noChangeAspect="1"/>
          </p:cNvPicPr>
          <p:nvPr/>
        </p:nvPicPr>
        <p:blipFill>
          <a:blip r:embed="rId5" cstate="print"/>
          <a:srcRect l="20180" r="7511" b="13346"/>
          <a:stretch>
            <a:fillRect/>
          </a:stretch>
        </p:blipFill>
        <p:spPr>
          <a:xfrm>
            <a:off x="3071802" y="285728"/>
            <a:ext cx="2436282" cy="164307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 descr="fox-7594.jpg"/>
          <p:cNvPicPr>
            <a:picLocks noChangeAspect="1"/>
          </p:cNvPicPr>
          <p:nvPr/>
        </p:nvPicPr>
        <p:blipFill>
          <a:blip r:embed="rId6" cstate="print"/>
          <a:srcRect l="15000" t="8750" r="6250" b="8750"/>
          <a:stretch>
            <a:fillRect/>
          </a:stretch>
        </p:blipFill>
        <p:spPr>
          <a:xfrm>
            <a:off x="214282" y="4214818"/>
            <a:ext cx="2659442" cy="185738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 descr="ChalkhillBlue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77134">
            <a:off x="6990440" y="3050000"/>
            <a:ext cx="1687821" cy="126586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Рисунок 11" descr="Comma 4223th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536003">
            <a:off x="5502863" y="3144547"/>
            <a:ext cx="1603372" cy="120252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Рисунок 12" descr="003dragonflyDM_468x30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43768" y="4857760"/>
            <a:ext cx="1759631" cy="114300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4" name="Рисунок 13" descr="frog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86380" y="5072074"/>
            <a:ext cx="2071682" cy="13811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Рисунок 14" descr="brown_lizard-76201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500430" y="5143512"/>
            <a:ext cx="1643074" cy="88068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6" name="TextBox 15"/>
          <p:cNvSpPr txBox="1"/>
          <p:nvPr/>
        </p:nvSpPr>
        <p:spPr>
          <a:xfrm>
            <a:off x="3500430" y="1928802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Hares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42910" y="342900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Rabbits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143768" y="2500306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Deer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15074" y="4357694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Butterflies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643570" y="6429396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Frogs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500958" y="6215082"/>
            <a:ext cx="1391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  <a:r>
              <a:rPr lang="en-US" sz="2000" b="1" dirty="0" smtClean="0"/>
              <a:t>ragonflies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357554" y="4500570"/>
            <a:ext cx="1363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Hedgehogs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643306" y="614364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Lizards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85786" y="607220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Foxes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Nightingal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357818" y="144680"/>
            <a:ext cx="2143140" cy="249847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Содержимое 8" descr="Golden Oriole2a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214282" y="1428736"/>
            <a:ext cx="2266320" cy="153391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500035" y="142852"/>
            <a:ext cx="35004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</a:t>
            </a:r>
            <a:r>
              <a:rPr lang="en-US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ongbirds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57174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nightingale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300037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golden oriole</a:t>
            </a:r>
            <a:endParaRPr lang="ru-RU" b="1" dirty="0"/>
          </a:p>
        </p:txBody>
      </p:sp>
      <p:pic>
        <p:nvPicPr>
          <p:cNvPr id="11" name="Рисунок 10" descr="rob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1500174"/>
            <a:ext cx="1873520" cy="214314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sp>
        <p:nvSpPr>
          <p:cNvPr id="12" name="TextBox 11"/>
          <p:cNvSpPr txBox="1"/>
          <p:nvPr/>
        </p:nvSpPr>
        <p:spPr>
          <a:xfrm>
            <a:off x="3786182" y="357187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robin</a:t>
            </a:r>
            <a:endParaRPr lang="ru-RU" b="1" dirty="0"/>
          </a:p>
        </p:txBody>
      </p:sp>
      <p:pic>
        <p:nvPicPr>
          <p:cNvPr id="13" name="Рисунок 12" descr="starling.j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786190"/>
            <a:ext cx="2033508" cy="164307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sp>
        <p:nvSpPr>
          <p:cNvPr id="14" name="TextBox 13"/>
          <p:cNvSpPr txBox="1"/>
          <p:nvPr/>
        </p:nvSpPr>
        <p:spPr>
          <a:xfrm>
            <a:off x="785786" y="542926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starling</a:t>
            </a:r>
            <a:endParaRPr lang="ru-RU" b="1" dirty="0"/>
          </a:p>
        </p:txBody>
      </p:sp>
      <p:pic>
        <p:nvPicPr>
          <p:cNvPr id="15" name="Рисунок 14" descr="Yellow-Hammer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4071942"/>
            <a:ext cx="2006452" cy="169879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6" name="TextBox 15"/>
          <p:cNvSpPr txBox="1"/>
          <p:nvPr/>
        </p:nvSpPr>
        <p:spPr>
          <a:xfrm>
            <a:off x="2786050" y="5715016"/>
            <a:ext cx="1675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yellow hammer</a:t>
            </a:r>
            <a:endParaRPr lang="ru-RU" b="1" dirty="0"/>
          </a:p>
        </p:txBody>
      </p:sp>
      <p:pic>
        <p:nvPicPr>
          <p:cNvPr id="17" name="Рисунок 16" descr="blackbird-7606.jpg"/>
          <p:cNvPicPr>
            <a:picLocks noChangeAspect="1"/>
          </p:cNvPicPr>
          <p:nvPr/>
        </p:nvPicPr>
        <p:blipFill>
          <a:blip r:embed="rId8" cstate="print"/>
          <a:srcRect l="21644" t="7302" b="9158"/>
          <a:stretch>
            <a:fillRect/>
          </a:stretch>
        </p:blipFill>
        <p:spPr>
          <a:xfrm>
            <a:off x="4857752" y="3643314"/>
            <a:ext cx="2019296" cy="164418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8" name="TextBox 17"/>
          <p:cNvSpPr txBox="1"/>
          <p:nvPr/>
        </p:nvSpPr>
        <p:spPr>
          <a:xfrm>
            <a:off x="5143504" y="535782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blackbird</a:t>
            </a:r>
            <a:endParaRPr lang="ru-RU" sz="2000" b="1" dirty="0"/>
          </a:p>
        </p:txBody>
      </p:sp>
      <p:pic>
        <p:nvPicPr>
          <p:cNvPr id="19" name="Рисунок 18" descr="Lesser-Whitethroat20080412_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00892" y="2714620"/>
            <a:ext cx="2143108" cy="14430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0" name="TextBox 19"/>
          <p:cNvSpPr txBox="1"/>
          <p:nvPr/>
        </p:nvSpPr>
        <p:spPr>
          <a:xfrm>
            <a:off x="7000892" y="407194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whitethroat</a:t>
            </a:r>
            <a:endParaRPr lang="ru-RU" sz="2000" b="1" dirty="0"/>
          </a:p>
        </p:txBody>
      </p:sp>
      <p:pic>
        <p:nvPicPr>
          <p:cNvPr id="21" name="Рисунок 20" descr="Wren 00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3768" y="4572008"/>
            <a:ext cx="1857388" cy="193410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2" name="TextBox 21"/>
          <p:cNvSpPr txBox="1"/>
          <p:nvPr/>
        </p:nvSpPr>
        <p:spPr>
          <a:xfrm>
            <a:off x="7429520" y="642939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wren</a:t>
            </a:r>
            <a:endParaRPr lang="ru-RU" sz="2000" b="1" dirty="0"/>
          </a:p>
        </p:txBody>
      </p:sp>
      <p:pic>
        <p:nvPicPr>
          <p:cNvPr id="23" name="Forest birds and insect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571472" y="6357958"/>
            <a:ext cx="285728" cy="28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4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wans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214282" y="1428736"/>
            <a:ext cx="2714644" cy="271464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pic>
        <p:nvPicPr>
          <p:cNvPr id="8" name="Содержимое 7" descr="herring_gull-wikipedi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43570" y="3643314"/>
            <a:ext cx="2272570" cy="197285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sp>
        <p:nvSpPr>
          <p:cNvPr id="5" name="Прямоугольник 4"/>
          <p:cNvSpPr/>
          <p:nvPr/>
        </p:nvSpPr>
        <p:spPr>
          <a:xfrm>
            <a:off x="285721" y="142852"/>
            <a:ext cx="48577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Water birds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4214818"/>
            <a:ext cx="849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swan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86446" y="5643578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seagull</a:t>
            </a:r>
            <a:endParaRPr lang="ru-RU" sz="2400" b="1" dirty="0"/>
          </a:p>
        </p:txBody>
      </p:sp>
      <p:pic>
        <p:nvPicPr>
          <p:cNvPr id="10" name="Рисунок 9" descr="eurasianwigeon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4357694"/>
            <a:ext cx="2714644" cy="203598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" name="TextBox 10"/>
          <p:cNvSpPr txBox="1"/>
          <p:nvPr/>
        </p:nvSpPr>
        <p:spPr>
          <a:xfrm>
            <a:off x="3071802" y="6286520"/>
            <a:ext cx="79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duck</a:t>
            </a:r>
            <a:endParaRPr lang="ru-RU" sz="2400" b="1" dirty="0"/>
          </a:p>
        </p:txBody>
      </p:sp>
      <p:pic>
        <p:nvPicPr>
          <p:cNvPr id="12" name="Рисунок 11" descr="Geese_Fruggo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214290"/>
            <a:ext cx="2182894" cy="291052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ngle"/>
          </a:sp3d>
        </p:spPr>
      </p:pic>
      <p:sp>
        <p:nvSpPr>
          <p:cNvPr id="13" name="TextBox 12"/>
          <p:cNvSpPr txBox="1"/>
          <p:nvPr/>
        </p:nvSpPr>
        <p:spPr>
          <a:xfrm>
            <a:off x="7286644" y="3143248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geese</a:t>
            </a:r>
            <a:endParaRPr lang="ru-RU" sz="2400" b="1" dirty="0"/>
          </a:p>
        </p:txBody>
      </p:sp>
      <p:pic>
        <p:nvPicPr>
          <p:cNvPr id="14" name="Рисунок 13" descr="greyher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1214422"/>
            <a:ext cx="1868049" cy="232727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artDeco"/>
          </a:sp3d>
        </p:spPr>
      </p:pic>
      <p:sp>
        <p:nvSpPr>
          <p:cNvPr id="15" name="TextBox 14"/>
          <p:cNvSpPr txBox="1"/>
          <p:nvPr/>
        </p:nvSpPr>
        <p:spPr>
          <a:xfrm>
            <a:off x="3714744" y="350043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heron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ap-of-england-7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392120" y="3500438"/>
            <a:ext cx="2608772" cy="315321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Содержимое 6" descr="scotland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357298"/>
            <a:ext cx="1714512" cy="179680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1" y="142852"/>
            <a:ext cx="57864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floral symbols </a:t>
            </a:r>
          </a:p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of the country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Рисунок 7" descr="physical-map-of-northern-ireland.gif"/>
          <p:cNvPicPr>
            <a:picLocks noChangeAspect="1"/>
          </p:cNvPicPr>
          <p:nvPr/>
        </p:nvPicPr>
        <p:blipFill>
          <a:blip r:embed="rId4" cstate="print"/>
          <a:srcRect l="3750" t="4473" r="11249" b="6063"/>
          <a:stretch>
            <a:fillRect/>
          </a:stretch>
        </p:blipFill>
        <p:spPr>
          <a:xfrm>
            <a:off x="2047857" y="2428868"/>
            <a:ext cx="1943114" cy="1714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Рисунок 8" descr="wales.jpg"/>
          <p:cNvPicPr>
            <a:picLocks noChangeAspect="1"/>
          </p:cNvPicPr>
          <p:nvPr/>
        </p:nvPicPr>
        <p:blipFill>
          <a:blip r:embed="rId5" cstate="print"/>
          <a:srcRect l="10000" t="4642" r="7499" b="8571"/>
          <a:stretch>
            <a:fillRect/>
          </a:stretch>
        </p:blipFill>
        <p:spPr>
          <a:xfrm>
            <a:off x="2357422" y="4429132"/>
            <a:ext cx="1762137" cy="216262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Рисунок 9" descr="200px-Irish_clov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2857496"/>
            <a:ext cx="1617812" cy="1609723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1" name="Рисунок 10" descr="131399RO-1.jpg"/>
          <p:cNvPicPr>
            <a:picLocks noChangeAspect="1"/>
          </p:cNvPicPr>
          <p:nvPr/>
        </p:nvPicPr>
        <p:blipFill>
          <a:blip r:embed="rId7" cstate="print"/>
          <a:srcRect l="3125" r="5000" b="22143"/>
          <a:stretch>
            <a:fillRect/>
          </a:stretch>
        </p:blipFill>
        <p:spPr>
          <a:xfrm>
            <a:off x="6500826" y="4214818"/>
            <a:ext cx="1332751" cy="1976452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2" name="Рисунок 11" descr="narciss.png"/>
          <p:cNvPicPr>
            <a:picLocks noChangeAspect="1"/>
          </p:cNvPicPr>
          <p:nvPr/>
        </p:nvPicPr>
        <p:blipFill>
          <a:blip r:embed="rId8" cstate="print"/>
          <a:srcRect b="38426"/>
          <a:stretch>
            <a:fillRect/>
          </a:stretch>
        </p:blipFill>
        <p:spPr>
          <a:xfrm>
            <a:off x="1357290" y="4929198"/>
            <a:ext cx="1437152" cy="16430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3" name="Рисунок 12" descr="167.jpg"/>
          <p:cNvPicPr>
            <a:picLocks noChangeAspect="1"/>
          </p:cNvPicPr>
          <p:nvPr/>
        </p:nvPicPr>
        <p:blipFill>
          <a:blip r:embed="rId9" cstate="print"/>
          <a:srcRect l="11486" r="21621" b="31771"/>
          <a:stretch>
            <a:fillRect/>
          </a:stretch>
        </p:blipFill>
        <p:spPr>
          <a:xfrm>
            <a:off x="6858016" y="1626163"/>
            <a:ext cx="1071570" cy="170151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Listening examination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357298"/>
            <a:ext cx="4495800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1.</a:t>
            </a:r>
            <a:r>
              <a:rPr lang="en-US" sz="2000" dirty="0" smtClean="0"/>
              <a:t> </a:t>
            </a:r>
            <a:r>
              <a:rPr lang="en-US" sz="2000" b="1" dirty="0" smtClean="0"/>
              <a:t>The national symbol of Scotland is …</a:t>
            </a:r>
          </a:p>
          <a:p>
            <a:pPr>
              <a:buNone/>
            </a:pPr>
            <a:r>
              <a:rPr lang="en-US" sz="2000" dirty="0" smtClean="0"/>
              <a:t>a) the leek</a:t>
            </a:r>
          </a:p>
          <a:p>
            <a:pPr>
              <a:buNone/>
            </a:pPr>
            <a:r>
              <a:rPr lang="en-US" sz="2000" dirty="0" smtClean="0"/>
              <a:t>b) the purple thistle</a:t>
            </a:r>
          </a:p>
          <a:p>
            <a:pPr>
              <a:buNone/>
            </a:pPr>
            <a:r>
              <a:rPr lang="en-US" sz="2000" dirty="0" smtClean="0"/>
              <a:t>c) the red rose</a:t>
            </a:r>
          </a:p>
          <a:p>
            <a:pPr>
              <a:buNone/>
            </a:pPr>
            <a:r>
              <a:rPr lang="en-US" sz="2000" b="1" dirty="0" smtClean="0"/>
              <a:t>2. … attacked Scotland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The Russians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The  Germans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The Scandinavians</a:t>
            </a:r>
          </a:p>
          <a:p>
            <a:pPr marL="457200" indent="-457200">
              <a:buNone/>
            </a:pPr>
            <a:r>
              <a:rPr lang="en-US" sz="2000" b="1" dirty="0" smtClean="0"/>
              <a:t>3. The Scots made their camp …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in the mountains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behind the river </a:t>
            </a:r>
            <a:r>
              <a:rPr lang="en-US" sz="2000" dirty="0" err="1" smtClean="0"/>
              <a:t>Tay</a:t>
            </a:r>
            <a:endParaRPr lang="en-US" sz="2000" dirty="0" smtClean="0"/>
          </a:p>
          <a:p>
            <a:pPr marL="457200" indent="-457200">
              <a:buAutoNum type="alphaLcParenR"/>
            </a:pPr>
            <a:r>
              <a:rPr lang="en-US" sz="2000" dirty="0" smtClean="0"/>
              <a:t>in the forest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357298"/>
            <a:ext cx="4643438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4. When the Scandinavians attacked the Scots they …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took their clothes off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took their shoes off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put their hats on</a:t>
            </a:r>
          </a:p>
          <a:p>
            <a:pPr marL="457200" indent="-457200">
              <a:buNone/>
            </a:pPr>
            <a:r>
              <a:rPr lang="en-US" sz="2000" b="1" dirty="0" smtClean="0"/>
              <a:t>5. One of the Scandinavians stepped on …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a stone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a snake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a thistle</a:t>
            </a:r>
          </a:p>
          <a:p>
            <a:pPr marL="457200" indent="-457200">
              <a:buNone/>
            </a:pPr>
            <a:r>
              <a:rPr lang="en-US" sz="2000" b="1" dirty="0" smtClean="0"/>
              <a:t>6. The pain made him …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scream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cry</a:t>
            </a:r>
          </a:p>
          <a:p>
            <a:pPr marL="457200" indent="-457200">
              <a:buAutoNum type="alphaLcParenR"/>
            </a:pPr>
            <a:r>
              <a:rPr lang="en-US" sz="2000" dirty="0" smtClean="0"/>
              <a:t>laugh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5984" y="857232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Choose the correct answer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 descr="167.jpg"/>
          <p:cNvPicPr>
            <a:picLocks noChangeAspect="1"/>
          </p:cNvPicPr>
          <p:nvPr/>
        </p:nvPicPr>
        <p:blipFill>
          <a:blip r:embed="rId2" cstate="print"/>
          <a:srcRect l="9459" r="52027" b="74740"/>
          <a:stretch>
            <a:fillRect/>
          </a:stretch>
        </p:blipFill>
        <p:spPr>
          <a:xfrm>
            <a:off x="7429520" y="0"/>
            <a:ext cx="1357322" cy="138587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167.jpg"/>
          <p:cNvPicPr>
            <a:picLocks noChangeAspect="1"/>
          </p:cNvPicPr>
          <p:nvPr/>
        </p:nvPicPr>
        <p:blipFill>
          <a:blip r:embed="rId2" cstate="print"/>
          <a:srcRect l="9459" r="52027" b="74740"/>
          <a:stretch>
            <a:fillRect/>
          </a:stretch>
        </p:blipFill>
        <p:spPr>
          <a:xfrm>
            <a:off x="7581920" y="152400"/>
            <a:ext cx="1357322" cy="138587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Present Perfect Progressive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104432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The baby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1357298"/>
            <a:ext cx="100013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 sleep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0431" y="1357298"/>
            <a:ext cx="164307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for two hours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2571744"/>
            <a:ext cx="9160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to paint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428860" y="2571744"/>
            <a:ext cx="500066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29124" y="2571744"/>
            <a:ext cx="1215589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the picture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2571744"/>
            <a:ext cx="1777603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since last Sunday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3786190"/>
            <a:ext cx="54694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Ben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714480" y="3929066"/>
            <a:ext cx="115762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to wait for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857620" y="3929066"/>
            <a:ext cx="4844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me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3929066"/>
            <a:ext cx="187423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since the morning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85786" y="5357826"/>
            <a:ext cx="707245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Denis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5357826"/>
            <a:ext cx="161371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 play football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214942" y="5357826"/>
            <a:ext cx="120097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in the park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072330" y="5357826"/>
            <a:ext cx="1649169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for  three hours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072198" y="107154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Have                </a:t>
            </a:r>
          </a:p>
          <a:p>
            <a:r>
              <a:rPr lang="en-US" sz="2000" b="1" dirty="0" smtClean="0"/>
              <a:t>Has                  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858016" y="1214422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been</a:t>
            </a:r>
            <a:endParaRPr lang="ru-RU" sz="2000" b="1" dirty="0"/>
          </a:p>
        </p:txBody>
      </p:sp>
      <p:sp>
        <p:nvSpPr>
          <p:cNvPr id="34" name="Плюс 33"/>
          <p:cNvSpPr/>
          <p:nvPr/>
        </p:nvSpPr>
        <p:spPr>
          <a:xfrm>
            <a:off x="7572396" y="1285860"/>
            <a:ext cx="357190" cy="285752"/>
          </a:xfrm>
          <a:prstGeom prst="math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8072462" y="1000108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V</a:t>
            </a:r>
            <a:r>
              <a:rPr lang="en-US" sz="2000" b="1" dirty="0" err="1" smtClean="0"/>
              <a:t>ing</a:t>
            </a:r>
            <a:endParaRPr lang="ru-RU" sz="4000" b="1" dirty="0"/>
          </a:p>
        </p:txBody>
      </p:sp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5991367" y="914400"/>
          <a:ext cx="2988860" cy="1050878"/>
        </p:xfrm>
        <a:graphic>
          <a:graphicData uri="http://schemas.openxmlformats.org/drawingml/2006/table">
            <a:tbl>
              <a:tblPr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a:tblPr>
              <a:tblGrid>
                <a:gridCol w="2988860"/>
              </a:tblGrid>
              <a:tr h="10508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1" name="Рисунок 40" descr="AG00051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3892">
            <a:off x="4603452" y="850820"/>
            <a:ext cx="1135820" cy="39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260</Words>
  <Application>Microsoft Office PowerPoint</Application>
  <PresentationFormat>Экран (4:3)</PresentationFormat>
  <Paragraphs>100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Listening examination</vt:lpstr>
      <vt:lpstr>Present Perfect Progressive</vt:lpstr>
      <vt:lpstr>Использованные ресурсы:</vt:lpstr>
      <vt:lpstr>2011 год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Admin</cp:lastModifiedBy>
  <cp:revision>53</cp:revision>
  <dcterms:created xsi:type="dcterms:W3CDTF">2009-12-21T19:02:53Z</dcterms:created>
  <dcterms:modified xsi:type="dcterms:W3CDTF">2012-09-16T11:27:47Z</dcterms:modified>
</cp:coreProperties>
</file>